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png" ContentType="image/png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18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1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strictFirstAndLastChars="0" showSpecialPlsOnTitleSld="0" firstSlideNum="0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14.xml" Type="http://schemas.openxmlformats.org/officeDocument/2006/relationships/slide" Id="rId19"/><Relationship Target="slides/slide13.xml" Type="http://schemas.openxmlformats.org/officeDocument/2006/relationships/slide" Id="rId18"/><Relationship Target="slides/slide12.xml" Type="http://schemas.openxmlformats.org/officeDocument/2006/relationships/slide" Id="rId17"/><Relationship Target="slides/slide11.xml" Type="http://schemas.openxmlformats.org/officeDocument/2006/relationships/slide" Id="rId16"/><Relationship Target="slides/slide10.xml" Type="http://schemas.openxmlformats.org/officeDocument/2006/relationships/slide" Id="rId15"/><Relationship Target="slides/slide9.xml" Type="http://schemas.openxmlformats.org/officeDocument/2006/relationships/slide" Id="rId14"/><Relationship Target="slides/slide16.xml" Type="http://schemas.openxmlformats.org/officeDocument/2006/relationships/slide" Id="rId21"/><Relationship Target="presProps.xml" Type="http://schemas.openxmlformats.org/officeDocument/2006/relationships/presProps" Id="rId2"/><Relationship Target="slides/slide7.xml" Type="http://schemas.openxmlformats.org/officeDocument/2006/relationships/slide" Id="rId12"/><Relationship Target="slides/slide17.xml" Type="http://schemas.openxmlformats.org/officeDocument/2006/relationships/slide" Id="rId22"/><Relationship Target="slides/slide8.xml" Type="http://schemas.openxmlformats.org/officeDocument/2006/relationships/slide" Id="rId13"/><Relationship Target="theme/theme3.xml" Type="http://schemas.openxmlformats.org/officeDocument/2006/relationships/theme" Id="rId1"/><Relationship Target="slides/slide18.xml" Type="http://schemas.openxmlformats.org/officeDocument/2006/relationships/slide" Id="rId23"/><Relationship Target="slideMasters/slideMaster1.xml" Type="http://schemas.openxmlformats.org/officeDocument/2006/relationships/slideMaster" Id="rId4"/><Relationship Target="slides/slide5.xml" Type="http://schemas.openxmlformats.org/officeDocument/2006/relationships/slide" Id="rId10"/><Relationship Target="slides/slide19.xml" Type="http://schemas.openxmlformats.org/officeDocument/2006/relationships/slide" Id="rId24"/><Relationship Target="tableStyles.xml" Type="http://schemas.openxmlformats.org/officeDocument/2006/relationships/tableStyles" Id="rId3"/><Relationship Target="slides/slide6.xml" Type="http://schemas.openxmlformats.org/officeDocument/2006/relationships/slide" Id="rId11"/><Relationship Target="slides/slide15.xml" Type="http://schemas.openxmlformats.org/officeDocument/2006/relationships/slide" Id="rId20"/><Relationship Target="slides/slide4.xml" Type="http://schemas.openxmlformats.org/officeDocument/2006/relationships/slide" Id="rId9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Relationship Target="slides/slide3.xml" Type="http://schemas.openxmlformats.org/officeDocument/2006/relationships/slide" Id="rId8"/><Relationship Target="slides/slide2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2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6" name="Shape 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" name="Shape 27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8" name="Shape 2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2" name="Shape 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3" name="Shape 33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4" name="Shape 3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8" name="Shape 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9" name="Shape 39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0" name="Shape 4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4" name="Shape 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5" name="Shape 4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0" name="Shape 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6" name="Shape 5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2" name="Shape 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3" name="Shape 63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8" name="Shape 6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9" name="Shape 69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4" name="Shape 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5" name="Shape 7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0" name="Shape 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1" name="Shape 81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82" name="Shape 8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6" name="Shape 8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7" name="Shape 87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88" name="Shape 8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2" name="Shape 9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3" name="Shape 93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94" name="Shape 9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8" name="Shape 9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9" name="Shape 99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00" name="Shape 10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4" name="Shape 10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5" name="Shape 10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06" name="Shape 10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0" name="Shape 1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1" name="Shape 111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12" name="Shape 11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6" name="Shape 1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7" name="Shape 117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18" name="Shape 11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2" name="Shape 1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3" name="Shape 123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8" name="Shape 1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9" name="Shape 129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30" name="Shape 13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4" name="Shape 1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5" name="Shape 13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36" name="Shape 13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7" name="Shape 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" name="Shape 8"/>
          <p:cNvSpPr txBox="1"/>
          <p:nvPr>
            <p:ph idx="1" type="subTitle"/>
          </p:nvPr>
        </p:nvSpPr>
        <p:spPr>
          <a:xfrm>
            <a:off y="2840053" x="685800"/>
            <a:ext cy="784799" cx="77724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>
              <a:spcBef>
                <a:spcPts val="0"/>
              </a:spcBef>
              <a:buClr>
                <a:schemeClr val="lt2"/>
              </a:buClr>
              <a:buNone/>
              <a:defRPr>
                <a:solidFill>
                  <a:schemeClr val="lt2"/>
                </a:solidFill>
              </a:defRPr>
            </a:lvl1pPr>
            <a:lvl2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2pPr>
            <a:lvl3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3pPr>
            <a:lvl4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4pPr>
            <a:lvl5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5pPr>
            <a:lvl6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6pPr>
            <a:lvl7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7pPr>
            <a:lvl8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8pPr>
            <a:lvl9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9" name="Shape 9"/>
          <p:cNvSpPr txBox="1"/>
          <p:nvPr>
            <p:ph type="ctrTitle"/>
          </p:nvPr>
        </p:nvSpPr>
        <p:spPr>
          <a:xfrm>
            <a:off y="1583342" x="685800"/>
            <a:ext cy="1159799" cx="77724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0" name="Shape 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" name="Shape 1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2" name="Shape 12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3" name="Shape 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5" name="Shape 15"/>
          <p:cNvSpPr txBox="1"/>
          <p:nvPr>
            <p:ph idx="1" type="body"/>
          </p:nvPr>
        </p:nvSpPr>
        <p:spPr>
          <a:xfrm>
            <a:off y="1200150" x="457200"/>
            <a:ext cy="3725699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6" name="Shape 16"/>
          <p:cNvSpPr txBox="1"/>
          <p:nvPr>
            <p:ph idx="2" type="body"/>
          </p:nvPr>
        </p:nvSpPr>
        <p:spPr>
          <a:xfrm>
            <a:off y="1200150" x="4692273"/>
            <a:ext cy="3725699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17" name="Shape 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19" name="Shape 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" name="Shape 20"/>
          <p:cNvSpPr txBox="1"/>
          <p:nvPr>
            <p:ph idx="1" type="body"/>
          </p:nvPr>
        </p:nvSpPr>
        <p:spPr>
          <a:xfrm>
            <a:off y="4406309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>
              <a:spcBef>
                <a:spcPts val="0"/>
              </a:spcBef>
              <a:buSzPct val="100000"/>
              <a:buNone/>
              <a:defRPr sz="1800"/>
            </a:lvl1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1" name="Shape 21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1.xml" Type="http://schemas.openxmlformats.org/officeDocument/2006/relationships/theme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chemeClr val="dk2"/>
            </a:gs>
            <a:gs pos="100000">
              <a:schemeClr val="dk1"/>
            </a:gs>
          </a:gsLst>
          <a:path path="circle">
            <a:fillToRect t="50%" b="50%" r="50%" l="50%"/>
          </a:path>
          <a:tileRect/>
        </a:gra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600"/>
              </a:spcBef>
              <a:buClr>
                <a:schemeClr val="lt1"/>
              </a:buClr>
              <a:buSzPct val="100000"/>
              <a:defRPr sz="3000">
                <a:solidFill>
                  <a:schemeClr val="lt1"/>
                </a:solidFill>
              </a:defRPr>
            </a:lvl1pPr>
            <a:lvl2pPr>
              <a:spcBef>
                <a:spcPts val="480"/>
              </a:spcBef>
              <a:buClr>
                <a:schemeClr val="lt1"/>
              </a:buClr>
              <a:buSzPct val="100000"/>
              <a:defRPr sz="2400">
                <a:solidFill>
                  <a:schemeClr val="lt1"/>
                </a:solidFill>
              </a:defRPr>
            </a:lvl2pPr>
            <a:lvl3pPr>
              <a:spcBef>
                <a:spcPts val="480"/>
              </a:spcBef>
              <a:buClr>
                <a:schemeClr val="lt1"/>
              </a:buClr>
              <a:buSzPct val="100000"/>
              <a:defRPr sz="2400">
                <a:solidFill>
                  <a:schemeClr val="lt1"/>
                </a:solidFill>
              </a:defRPr>
            </a:lvl3pPr>
            <a:lvl4pPr>
              <a:spcBef>
                <a:spcPts val="360"/>
              </a:spcBef>
              <a:buClr>
                <a:schemeClr val="lt1"/>
              </a:buClr>
              <a:buSzPct val="100000"/>
              <a:defRPr sz="1800">
                <a:solidFill>
                  <a:schemeClr val="lt1"/>
                </a:solidFill>
              </a:defRPr>
            </a:lvl4pPr>
            <a:lvl5pPr>
              <a:spcBef>
                <a:spcPts val="360"/>
              </a:spcBef>
              <a:buClr>
                <a:schemeClr val="lt1"/>
              </a:buClr>
              <a:buSzPct val="100000"/>
              <a:defRPr sz="1800">
                <a:solidFill>
                  <a:schemeClr val="lt1"/>
                </a:solidFill>
              </a:defRPr>
            </a:lvl5pPr>
            <a:lvl6pPr>
              <a:spcBef>
                <a:spcPts val="360"/>
              </a:spcBef>
              <a:buClr>
                <a:schemeClr val="lt1"/>
              </a:buClr>
              <a:buSzPct val="100000"/>
              <a:defRPr sz="1800">
                <a:solidFill>
                  <a:schemeClr val="lt1"/>
                </a:solidFill>
              </a:defRPr>
            </a:lvl6pPr>
            <a:lvl7pPr>
              <a:spcBef>
                <a:spcPts val="360"/>
              </a:spcBef>
              <a:buClr>
                <a:schemeClr val="lt1"/>
              </a:buClr>
              <a:buSzPct val="100000"/>
              <a:defRPr sz="1800">
                <a:solidFill>
                  <a:schemeClr val="lt1"/>
                </a:solidFill>
              </a:defRPr>
            </a:lvl7pPr>
            <a:lvl8pPr>
              <a:spcBef>
                <a:spcPts val="360"/>
              </a:spcBef>
              <a:buClr>
                <a:schemeClr val="lt1"/>
              </a:buClr>
              <a:buSzPct val="100000"/>
              <a:defRPr sz="1800">
                <a:solidFill>
                  <a:schemeClr val="lt1"/>
                </a:solidFill>
              </a:defRPr>
            </a:lvl8pPr>
            <a:lvl9pPr>
              <a:spcBef>
                <a:spcPts val="360"/>
              </a:spcBef>
              <a:buClr>
                <a:schemeClr val="lt1"/>
              </a:buClr>
              <a:buSzPct val="100000"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05.png" Type="http://schemas.openxmlformats.org/officeDocument/2006/relationships/image" Id="rId3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5.xml" Type="http://schemas.openxmlformats.org/officeDocument/2006/relationships/slideLayout" Id="rId1"/><Relationship Target="../media/image01.jpg" Type="http://schemas.openxmlformats.org/officeDocument/2006/relationships/image" Id="rId3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5.xml" Type="http://schemas.openxmlformats.org/officeDocument/2006/relationships/slideLayout" Id="rId1"/><Relationship Target="../media/image03.jpg" Type="http://schemas.openxmlformats.org/officeDocument/2006/relationships/image" Id="rId3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5.xml" Type="http://schemas.openxmlformats.org/officeDocument/2006/relationships/slideLayout" Id="rId1"/><Relationship Target="../media/image02.jpg" Type="http://schemas.openxmlformats.org/officeDocument/2006/relationships/image" Id="rId3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5.xml" Type="http://schemas.openxmlformats.org/officeDocument/2006/relationships/slideLayout" Id="rId1"/><Relationship Target="../media/image08.png" Type="http://schemas.openxmlformats.org/officeDocument/2006/relationships/image" Id="rId3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5.xml" Type="http://schemas.openxmlformats.org/officeDocument/2006/relationships/slideLayout" Id="rId1"/><Relationship Target="../media/image06.png" Type="http://schemas.openxmlformats.org/officeDocument/2006/relationships/image" Id="rId3"/></Relationships>
</file>

<file path=ppt/slides/_rels/slide10.xml.rels><?xml version="1.0" encoding="UTF-8" standalone="yes"?><Relationships xmlns="http://schemas.openxmlformats.org/package/2006/relationships"><Relationship Target="../notesSlides/notesSlide10.xml" Type="http://schemas.openxmlformats.org/officeDocument/2006/relationships/notesSlide" Id="rId2"/><Relationship Target="../slideLayouts/slideLayout5.xml" Type="http://schemas.openxmlformats.org/officeDocument/2006/relationships/slideLayout" Id="rId1"/><Relationship Target="../media/image04.jpg" Type="http://schemas.openxmlformats.org/officeDocument/2006/relationships/image" Id="rId3"/></Relationships>
</file>

<file path=ppt/slides/_rels/slide11.xml.rels><?xml version="1.0" encoding="UTF-8" standalone="yes"?><Relationships xmlns="http://schemas.openxmlformats.org/package/2006/relationships"><Relationship Target="../notesSlides/notesSlide11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2.xml.rels><?xml version="1.0" encoding="UTF-8" standalone="yes"?><Relationships xmlns="http://schemas.openxmlformats.org/package/2006/relationships"><Relationship Target="../notesSlides/notesSlide12.xml" Type="http://schemas.openxmlformats.org/officeDocument/2006/relationships/notesSlide" Id="rId2"/><Relationship Target="../slideLayouts/slideLayout5.xml" Type="http://schemas.openxmlformats.org/officeDocument/2006/relationships/slideLayout" Id="rId1"/><Relationship Target="../media/image07.jpg" Type="http://schemas.openxmlformats.org/officeDocument/2006/relationships/image" Id="rId3"/></Relationships>
</file>

<file path=ppt/slides/_rels/slide13.xml.rels><?xml version="1.0" encoding="UTF-8" standalone="yes"?><Relationships xmlns="http://schemas.openxmlformats.org/package/2006/relationships"><Relationship Target="../notesSlides/notesSlide13.xml" Type="http://schemas.openxmlformats.org/officeDocument/2006/relationships/notesSlide" Id="rId2"/><Relationship Target="../slideLayouts/slideLayout5.xml" Type="http://schemas.openxmlformats.org/officeDocument/2006/relationships/slideLayout" Id="rId1"/><Relationship Target="../media/image09.png" Type="http://schemas.openxmlformats.org/officeDocument/2006/relationships/image" Id="rId3"/></Relationships>
</file>

<file path=ppt/slides/_rels/slide14.xml.rels><?xml version="1.0" encoding="UTF-8" standalone="yes"?><Relationships xmlns="http://schemas.openxmlformats.org/package/2006/relationships"><Relationship Target="../notesSlides/notesSlide14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5.xml.rels><?xml version="1.0" encoding="UTF-8" standalone="yes"?><Relationships xmlns="http://schemas.openxmlformats.org/package/2006/relationships"><Relationship Target="../notesSlides/notesSlide15.xml" Type="http://schemas.openxmlformats.org/officeDocument/2006/relationships/notesSlide" Id="rId2"/><Relationship Target="../slideLayouts/slideLayout5.xml" Type="http://schemas.openxmlformats.org/officeDocument/2006/relationships/slideLayout" Id="rId1"/><Relationship Target="../media/image00.jpg" Type="http://schemas.openxmlformats.org/officeDocument/2006/relationships/image" Id="rId3"/></Relationships>
</file>

<file path=ppt/slides/_rels/slide16.xml.rels><?xml version="1.0" encoding="UTF-8" standalone="yes"?><Relationships xmlns="http://schemas.openxmlformats.org/package/2006/relationships"><Relationship Target="../notesSlides/notesSlide16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7.xml.rels><?xml version="1.0" encoding="UTF-8" standalone="yes"?><Relationships xmlns="http://schemas.openxmlformats.org/package/2006/relationships"><Relationship Target="../notesSlides/notesSlide17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8.xml.rels><?xml version="1.0" encoding="UTF-8" standalone="yes"?><Relationships xmlns="http://schemas.openxmlformats.org/package/2006/relationships"><Relationship Target="../notesSlides/notesSlide18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9.xml.rels><?xml version="1.0" encoding="UTF-8" standalone="yes"?><Relationships xmlns="http://schemas.openxmlformats.org/package/2006/relationships"><Relationship Target="../notesSlides/notesSlide19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" name="Shape 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" name="Shape 23"/>
          <p:cNvSpPr txBox="1"/>
          <p:nvPr>
            <p:ph type="ctrTitle"/>
          </p:nvPr>
        </p:nvSpPr>
        <p:spPr>
          <a:xfrm>
            <a:off y="1583342" x="685800"/>
            <a:ext cy="1159856" cx="77724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 </a:t>
            </a:r>
          </a:p>
        </p:txBody>
      </p:sp>
      <p:sp>
        <p:nvSpPr>
          <p:cNvPr id="24" name="Shape 24"/>
          <p:cNvSpPr txBox="1"/>
          <p:nvPr>
            <p:ph idx="1" type="subTitle"/>
          </p:nvPr>
        </p:nvSpPr>
        <p:spPr>
          <a:xfrm>
            <a:off y="4097928" x="734125"/>
            <a:ext cy="784799" cx="77724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Kevin Lee</a:t>
            </a:r>
          </a:p>
        </p:txBody>
      </p:sp>
      <p:pic>
        <p:nvPicPr>
          <p:cNvPr id="25" name="Shape 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994150" x="1248475"/>
            <a:ext cy="3057525" cx="674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" name="Shape 2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0" name="Shape 30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Narrative Structure</a:t>
            </a:r>
          </a:p>
        </p:txBody>
      </p:sp>
      <p:sp>
        <p:nvSpPr>
          <p:cNvPr id="31" name="Shape 31"/>
          <p:cNvSpPr txBox="1"/>
          <p:nvPr>
            <p:ph idx="1" type="body"/>
          </p:nvPr>
        </p:nvSpPr>
        <p:spPr>
          <a:xfrm>
            <a:off y="990275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Single setting–Oscar Masan’s house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First person–Kaitlin Greenbriar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Plot revealed through flashbacks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Limited interaction with a handful of objects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Main plot focuses around Samantha Greenbriar and her girlfriend</a:t>
            </a:r>
          </a:p>
          <a:p>
            <a:pPr lvl="1" indent="-381000" marL="91440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Large amount of additional subplots that can be explored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5" name="Shape 3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6" name="Shape 36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Setting</a:t>
            </a:r>
          </a:p>
        </p:txBody>
      </p:sp>
      <p:sp>
        <p:nvSpPr>
          <p:cNvPr id="37" name="Shape 37"/>
          <p:cNvSpPr txBox="1"/>
          <p:nvPr>
            <p:ph idx="1" type="body"/>
          </p:nvPr>
        </p:nvSpPr>
        <p:spPr>
          <a:xfrm>
            <a:off y="9003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Takes place entirely within the player’s house</a:t>
            </a:r>
          </a:p>
          <a:p>
            <a:pPr rtl="0" lvl="1" indent="-381000" marL="91440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No transition animations, cutscenes, or other areas to explore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3 floors of rooms that can be explored with items that can be examined/manipulated</a:t>
            </a:r>
          </a:p>
          <a:p>
            <a:pPr lvl="1" indent="-381000" marL="91440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High level of detail and objects that aren’t necessary to the plot–create a more immersive environment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1" name="Shape 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y="4406309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Exterior view of house where game takes place</a:t>
            </a:r>
          </a:p>
        </p:txBody>
      </p:sp>
      <p:pic>
        <p:nvPicPr>
          <p:cNvPr id="43" name="Shape 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266975" x="948208"/>
            <a:ext cy="4079349" cx="72475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7" name="Shape 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8" name="Shape 48"/>
          <p:cNvSpPr txBox="1"/>
          <p:nvPr>
            <p:ph idx="1" type="body"/>
          </p:nvPr>
        </p:nvSpPr>
        <p:spPr>
          <a:xfrm>
            <a:off y="4406309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In-Game map of the first floor</a:t>
            </a:r>
          </a:p>
        </p:txBody>
      </p:sp>
      <p:pic>
        <p:nvPicPr>
          <p:cNvPr id="49" name="Shape 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480625" x="1188362"/>
            <a:ext cy="3806576" cx="6767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" name="Shape 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4" name="Shape 54"/>
          <p:cNvSpPr txBox="1"/>
          <p:nvPr>
            <p:ph idx="1" type="body"/>
          </p:nvPr>
        </p:nvSpPr>
        <p:spPr>
          <a:xfrm>
            <a:off y="4406309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Room of Samantha Greenbriar, the protagonist and player’s sister</a:t>
            </a:r>
          </a:p>
        </p:txBody>
      </p:sp>
      <p:pic>
        <p:nvPicPr>
          <p:cNvPr id="55" name="Shape 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332724" x="1044300"/>
            <a:ext cy="3968648" cx="705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9" name="Shape 5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Character</a:t>
            </a:r>
          </a:p>
        </p:txBody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y="89850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Played entirely through the first-person perspective of Kaitlin Greenbriar</a:t>
            </a:r>
          </a:p>
          <a:p>
            <a:pPr rtl="0" lvl="1" indent="-381000" marL="91440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Player is not the focus of the game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No other characters present</a:t>
            </a:r>
          </a:p>
          <a:p>
            <a:pPr rtl="0" lvl="1" indent="-381000" marL="91440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All other characters only appear in pictures and journals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Protagonist–Samantha and her girlfriend Lonnie</a:t>
            </a:r>
          </a:p>
          <a:p>
            <a:pPr lvl="1" indent="-381000" marL="91440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Never actually appear in the game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5" name="Shape 6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6" name="Shape 66"/>
          <p:cNvSpPr txBox="1"/>
          <p:nvPr>
            <p:ph idx="1" type="body"/>
          </p:nvPr>
        </p:nvSpPr>
        <p:spPr>
          <a:xfrm>
            <a:off y="4316359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In game portrait of the protagonist’s family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Kaitlin (center bottom), Sam (left)</a:t>
            </a:r>
          </a:p>
        </p:txBody>
      </p:sp>
      <p:pic>
        <p:nvPicPr>
          <p:cNvPr id="67" name="Shape 67"/>
          <p:cNvPicPr preferRelativeResize="0"/>
          <p:nvPr/>
        </p:nvPicPr>
        <p:blipFill rotWithShape="1">
          <a:blip r:embed="rId3">
            <a:alphaModFix/>
          </a:blip>
          <a:srcRect t="0" b="23699" r="0" l="0"/>
          <a:stretch/>
        </p:blipFill>
        <p:spPr>
          <a:xfrm>
            <a:off y="604612" x="1321762"/>
            <a:ext cy="3604475" cx="6500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1" name="Shape 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2" name="Shape 72"/>
          <p:cNvSpPr txBox="1"/>
          <p:nvPr>
            <p:ph idx="1" type="body"/>
          </p:nvPr>
        </p:nvSpPr>
        <p:spPr>
          <a:xfrm>
            <a:off y="4406309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Lonnie as she appears in a photo in the game</a:t>
            </a:r>
          </a:p>
        </p:txBody>
      </p:sp>
      <p:pic>
        <p:nvPicPr>
          <p:cNvPr id="73" name="Shape 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514975" x="1619462"/>
            <a:ext cy="3689275" cx="5905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7" name="Shape 7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8" name="Shape 78"/>
          <p:cNvSpPr txBox="1"/>
          <p:nvPr>
            <p:ph idx="1" type="body"/>
          </p:nvPr>
        </p:nvSpPr>
        <p:spPr>
          <a:xfrm>
            <a:off y="4301384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Oscar Mason, the protagonist’s crazy relative and previous owner of the house, as he appears in his obituary</a:t>
            </a:r>
          </a:p>
        </p:txBody>
      </p:sp>
      <p:pic>
        <p:nvPicPr>
          <p:cNvPr id="79" name="Shape 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333300" x="1204012"/>
            <a:ext cy="3788175" cx="6735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3" name="Shape 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4" name="Shape 8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Action</a:t>
            </a:r>
          </a:p>
        </p:txBody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y="9003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Interact with various objects/journals by moving around, picking them up, and reading them</a:t>
            </a:r>
          </a:p>
          <a:p>
            <a:pPr rtl="0" lvl="1" indent="-381000" marL="91440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Similar to Amnesia and other first person explorer games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No shooting, talking, jumping, or other common actions</a:t>
            </a:r>
          </a:p>
          <a:p>
            <a:pPr lvl="1" indent="-381000" marL="91440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Just moving and interacting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9" name="Shape 8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0" name="Shape 90"/>
          <p:cNvSpPr txBox="1"/>
          <p:nvPr>
            <p:ph idx="1" type="body"/>
          </p:nvPr>
        </p:nvSpPr>
        <p:spPr>
          <a:xfrm>
            <a:off y="4316384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 cassette tape made for Sam by Lonnie, player can pick it up and turn it around to read everything that is written on it</a:t>
            </a:r>
          </a:p>
        </p:txBody>
      </p:sp>
      <p:pic>
        <p:nvPicPr>
          <p:cNvPr id="91" name="Shape 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451725" x="1293949"/>
            <a:ext cy="3687024" cx="655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5" name="Shape 9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6" name="Shape 96"/>
          <p:cNvSpPr txBox="1"/>
          <p:nvPr>
            <p:ph idx="1" type="body"/>
          </p:nvPr>
        </p:nvSpPr>
        <p:spPr>
          <a:xfrm>
            <a:off y="4316359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 letter written to Sam from Lonnie found in-game. Reading the letter gives the player insight into the characters and helps develop the plot</a:t>
            </a:r>
          </a:p>
        </p:txBody>
      </p:sp>
      <p:pic>
        <p:nvPicPr>
          <p:cNvPr id="97" name="Shape 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453725" x="1236012"/>
            <a:ext cy="3752200" cx="667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1" name="Shape 10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2" name="Shape 102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Story Time</a:t>
            </a:r>
          </a:p>
        </p:txBody>
      </p:sp>
      <p:sp>
        <p:nvSpPr>
          <p:cNvPr id="103" name="Shape 103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The plot and main events of the game have already occurred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Events are revealed piece by piece through journal readings and in-game objects from a fixed point in time</a:t>
            </a:r>
          </a:p>
          <a:p>
            <a:pPr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Player generally experiences events in the same order that they occurred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7" name="Shape 10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8" name="Shape 108"/>
          <p:cNvSpPr txBox="1"/>
          <p:nvPr>
            <p:ph idx="1" type="body"/>
          </p:nvPr>
        </p:nvSpPr>
        <p:spPr>
          <a:xfrm>
            <a:off y="4346359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Transcript from one of Sam’s journals that are read by her voice in the game that reveal the plot to the player</a:t>
            </a:r>
          </a:p>
        </p:txBody>
      </p:sp>
      <p:pic>
        <p:nvPicPr>
          <p:cNvPr id="109" name="Shape 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509675" x="1952625"/>
            <a:ext cy="3705225" cx="523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3" name="Shape 1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4" name="Shape 11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User Participation</a:t>
            </a:r>
          </a:p>
        </p:txBody>
      </p:sp>
      <p:sp>
        <p:nvSpPr>
          <p:cNvPr id="115" name="Shape 115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Player is more of a 3rd party observer to the plot rather than a highly involved character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Similar to an external narrator perspective</a:t>
            </a:r>
          </a:p>
          <a:p>
            <a:pPr rtl="0" lvl="1" indent="-381000" marL="91440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Player’s character does not influence how the plot is perceived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Plot is unveiled rather than being acted out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9" name="Shape 1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0" name="Shape 120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Narrative vs Game vs Story</a:t>
            </a:r>
          </a:p>
        </p:txBody>
      </p:sp>
      <p:sp>
        <p:nvSpPr>
          <p:cNvPr id="121" name="Shape 121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Has elements of all</a:t>
            </a:r>
          </a:p>
          <a:p>
            <a:pPr rtl="0" lvl="1" indent="-381000" marL="91440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Depth and detail of a narrative; clear plot surrounding Sam and Lonnie’s relationship; same playability and user interaction of a video game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Creates a unique experience that immerses the user into the story through gameplay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5" name="Shape 1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6" name="Shape 126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Personal Reaction</a:t>
            </a:r>
          </a:p>
        </p:txBody>
      </p:sp>
      <p:sp>
        <p:nvSpPr>
          <p:cNvPr id="127" name="Shape 127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0005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700" lang="en"/>
              <a:t>Greatly affected by the game experience</a:t>
            </a:r>
          </a:p>
          <a:p>
            <a:pPr rtl="0" lvl="0" indent="-40005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700" lang="en"/>
              <a:t>Method of storytelling and interacting with the plot made it more engaging</a:t>
            </a:r>
          </a:p>
          <a:p>
            <a:pPr rtl="0" lvl="0" indent="-40005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700" lang="en"/>
              <a:t>Small details and subplots made the people/story seem much more real despite not being present</a:t>
            </a:r>
          </a:p>
          <a:p>
            <a:pPr lvl="0" indent="-40005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700" lang="en"/>
              <a:t>I could feel the characters’ emotions as they had to fight through discovery, family struggle, and separation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1" name="Shape 1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2" name="Shape 132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Success</a:t>
            </a:r>
          </a:p>
        </p:txBody>
      </p:sp>
      <p:sp>
        <p:nvSpPr>
          <p:cNvPr id="133" name="Shape 133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Successfully demonstrates synergy between traditional and exploratory narrative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Plot, suspense, setting and other elements of traditional narrative all exist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Exploratory style reveals all these elements as the user uncovers them</a:t>
            </a:r>
          </a:p>
          <a:p>
            <a:pPr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Being a video game helped with the game’s success as an exploratory narrative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dark-gradient">
  <a:themeElements>
    <a:clrScheme name="Custom 346">
      <a:dk1>
        <a:srgbClr val="000000"/>
      </a:dk1>
      <a:lt1>
        <a:srgbClr val="FFFFFF"/>
      </a:lt1>
      <a:dk2>
        <a:srgbClr val="4C4C4C"/>
      </a:dk2>
      <a:lt2>
        <a:srgbClr val="CCCCCC"/>
      </a:lt2>
      <a:accent1>
        <a:srgbClr val="89B4B8"/>
      </a:accent1>
      <a:accent2>
        <a:srgbClr val="AFA6CA"/>
      </a:accent2>
      <a:accent3>
        <a:srgbClr val="A5B492"/>
      </a:accent3>
      <a:accent4>
        <a:srgbClr val="E8CD6D"/>
      </a:accent4>
      <a:accent5>
        <a:srgbClr val="F4A447"/>
      </a:accent5>
      <a:accent6>
        <a:srgbClr val="D09D94"/>
      </a:accent6>
      <a:hlink>
        <a:srgbClr val="5EA7AA"/>
      </a:hlink>
      <a:folHlink>
        <a:srgbClr val="A295BE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